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Lato"/>
      <p:regular r:id="rId20"/>
      <p:bold r:id="rId21"/>
      <p:italic r:id="rId22"/>
      <p:boldItalic r:id="rId23"/>
    </p:embeddedFont>
    <p:embeddedFont>
      <p:font typeface="Barlow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Barlow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arlow-italic.fntdata"/><Relationship Id="rId25" Type="http://schemas.openxmlformats.org/officeDocument/2006/relationships/font" Target="fonts/Barlow-bold.fntdata"/><Relationship Id="rId27" Type="http://schemas.openxmlformats.org/officeDocument/2006/relationships/font" Target="fonts/Barlow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6b23158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6b23158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16b23158e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16b23158e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16b23158e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16b23158e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f3396734b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f3396734b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8a7198c2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8a7198c2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16b23158e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16b23158e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16b23158e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16b23158e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7e86cb4a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7e86cb4a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19a70a817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19a70a817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19a70a817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19a70a817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19a70a81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19a70a81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2e561a12d6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2e561a12d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16b23158e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16b23158e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67400" y="2006725"/>
            <a:ext cx="8331900" cy="7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772550" y="2746225"/>
            <a:ext cx="5598900" cy="3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97650" y="8013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D9D9D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4858800"/>
            <a:ext cx="9144000" cy="284700"/>
          </a:xfrm>
          <a:prstGeom prst="rect">
            <a:avLst/>
          </a:prstGeom>
          <a:solidFill>
            <a:srgbClr val="0224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b="1"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b="1"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b="1"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b="1"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b="1"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b="1"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b="1"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b="1"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b="1"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97650" y="8013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22E"/>
              </a:buClr>
              <a:buSzPts val="1800"/>
              <a:buFont typeface="Barlow"/>
              <a:buChar char="●"/>
              <a:defRPr sz="1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22E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22E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22E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22E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22E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22E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22E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C22E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</a:defRPr>
            </a:lvl1pPr>
            <a:lvl2pPr lvl="1" algn="r">
              <a:buNone/>
              <a:defRPr sz="1000">
                <a:solidFill>
                  <a:srgbClr val="FFFFFF"/>
                </a:solidFill>
              </a:defRPr>
            </a:lvl2pPr>
            <a:lvl3pPr lvl="2" algn="r">
              <a:buNone/>
              <a:defRPr sz="1000">
                <a:solidFill>
                  <a:srgbClr val="FFFFFF"/>
                </a:solidFill>
              </a:defRPr>
            </a:lvl3pPr>
            <a:lvl4pPr lvl="3" algn="r">
              <a:buNone/>
              <a:defRPr sz="1000">
                <a:solidFill>
                  <a:srgbClr val="FFFFFF"/>
                </a:solidFill>
              </a:defRPr>
            </a:lvl4pPr>
            <a:lvl5pPr lvl="4" algn="r">
              <a:buNone/>
              <a:defRPr sz="1000">
                <a:solidFill>
                  <a:srgbClr val="FFFFFF"/>
                </a:solidFill>
              </a:defRPr>
            </a:lvl5pPr>
            <a:lvl6pPr lvl="5" algn="r">
              <a:buNone/>
              <a:defRPr sz="1000">
                <a:solidFill>
                  <a:srgbClr val="FFFFFF"/>
                </a:solidFill>
              </a:defRPr>
            </a:lvl6pPr>
            <a:lvl7pPr lvl="6" algn="r">
              <a:buNone/>
              <a:defRPr sz="1000">
                <a:solidFill>
                  <a:srgbClr val="FFFFFF"/>
                </a:solidFill>
              </a:defRPr>
            </a:lvl7pPr>
            <a:lvl8pPr lvl="7" algn="r">
              <a:buNone/>
              <a:defRPr sz="1000">
                <a:solidFill>
                  <a:srgbClr val="FFFFFF"/>
                </a:solidFill>
              </a:defRPr>
            </a:lvl8pPr>
            <a:lvl9pPr lvl="8" algn="r"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23.jpg"/><Relationship Id="rId5" Type="http://schemas.openxmlformats.org/officeDocument/2006/relationships/image" Target="../media/image2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5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hyperlink" Target="http://ec2-18-220-36-99.us-east-2.compute.amazonaws.com:3000" TargetMode="External"/><Relationship Id="rId5" Type="http://schemas.openxmlformats.org/officeDocument/2006/relationships/hyperlink" Target="https://github.com/RusskiyMedved/ITI-200-Final" TargetMode="External"/><Relationship Id="rId6" Type="http://schemas.openxmlformats.org/officeDocument/2006/relationships/image" Target="../media/image7.png"/><Relationship Id="rId7" Type="http://schemas.openxmlformats.org/officeDocument/2006/relationships/hyperlink" Target="http://www.youtube.com/watch?v=OAV8xvFIHXw" TargetMode="External"/><Relationship Id="rId8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367400" y="2006725"/>
            <a:ext cx="8331900" cy="7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500">
                <a:latin typeface="Arial"/>
                <a:ea typeface="Arial"/>
                <a:cs typeface="Arial"/>
                <a:sym typeface="Arial"/>
              </a:rPr>
              <a:t>Hotel Website</a:t>
            </a:r>
            <a:endParaRPr sz="4400"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1772550" y="2746225"/>
            <a:ext cx="5598900" cy="3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# 2 Cam &amp; Matt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0" cy="485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97650" y="801300"/>
            <a:ext cx="8520600" cy="36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Developing the hotel webpage our group was able to practice and have hands-on experience on all the concepts studied throughout the entire semester. The concepts applied are: HTML, CSS, and JavaScript, along with the widely used frameworks for CSS and JavaScript, such as Bootstrap,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j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Query, and node.js. The important lesson learned was to work as a team and to exchange ideas and focus on ideas completing the project. 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2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3998" cy="485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&amp; Bugs Known</a:t>
            </a:r>
            <a:endParaRPr/>
          </a:p>
        </p:txBody>
      </p:sp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97650" y="1144125"/>
            <a:ext cx="8497500" cy="30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Unlimited guests can stay in any room.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Past dates can be selected for check-in.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Navbar does not update with active page.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Invalid emails can be entered on the contact form.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3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4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0" cy="485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4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Versions</a:t>
            </a:r>
            <a:endParaRPr/>
          </a:p>
        </p:txBody>
      </p:sp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97650" y="595925"/>
            <a:ext cx="8520600" cy="41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Enhance bootstrap elements to be 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more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visually appealing and professional (update navbar active page).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Place limits on number of guests on a per-room basis.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Create employee login page to view active bookings and contact requests.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24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ctrTitle"/>
          </p:nvPr>
        </p:nvSpPr>
        <p:spPr>
          <a:xfrm>
            <a:off x="330775" y="120200"/>
            <a:ext cx="8331900" cy="7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65" name="Google Shape;165;p25"/>
          <p:cNvSpPr txBox="1"/>
          <p:nvPr>
            <p:ph idx="1" type="subTitle"/>
          </p:nvPr>
        </p:nvSpPr>
        <p:spPr>
          <a:xfrm>
            <a:off x="249925" y="940300"/>
            <a:ext cx="8205900" cy="355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101600" lvl="0" marL="3556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“Introduction to HTML - Learn Web Development: MDN.” </a:t>
            </a:r>
            <a:r>
              <a:rPr i="1"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Learn Web Development | MDN</a:t>
            </a: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https://developer.mozilla.org/en-US/docs/Learn/HTML/Introduction_to_HTML. </a:t>
            </a:r>
            <a:endParaRPr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101600" lvl="0" marL="3556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JQuery Tutorial</a:t>
            </a: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https://www.w3schools.com/jquery/default.asp. </a:t>
            </a:r>
            <a:endParaRPr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101600" lvl="0" marL="3556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Mark Otto, Jacob Thornton. “Get Started with Bootstrap.” </a:t>
            </a:r>
            <a:r>
              <a:rPr i="1"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· Bootstrap v5.2</a:t>
            </a: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https://getbootstrap.com/docs/5.2/getting-started/introduction/. </a:t>
            </a:r>
            <a:endParaRPr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101600" lvl="0" marL="3556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Mark Otto, Jacob Thornton. “Typography.” </a:t>
            </a:r>
            <a:r>
              <a:rPr i="1"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· Bootstrap v5.2</a:t>
            </a: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https://getbootstrap.com/docs/5.2/content/typography/. </a:t>
            </a:r>
            <a:endParaRPr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ctrTitle"/>
          </p:nvPr>
        </p:nvSpPr>
        <p:spPr>
          <a:xfrm>
            <a:off x="367400" y="2006725"/>
            <a:ext cx="8331900" cy="7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Thank you!</a:t>
            </a:r>
            <a:endParaRPr sz="4400"/>
          </a:p>
        </p:txBody>
      </p:sp>
      <p:sp>
        <p:nvSpPr>
          <p:cNvPr id="171" name="Google Shape;171;p26"/>
          <p:cNvSpPr txBox="1"/>
          <p:nvPr>
            <p:ph idx="1" type="subTitle"/>
          </p:nvPr>
        </p:nvSpPr>
        <p:spPr>
          <a:xfrm>
            <a:off x="1772550" y="2746225"/>
            <a:ext cx="5598900" cy="3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-1" y="25"/>
            <a:ext cx="9144000" cy="485355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9765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		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 </a:t>
            </a:r>
            <a:r>
              <a:rPr lang="en"/>
              <a:t>Matt Sabadac	      		                                                                   Cameron Bentz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025" y="863550"/>
            <a:ext cx="1851218" cy="2314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5900" y="863550"/>
            <a:ext cx="1955857" cy="23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 amt="6000"/>
          </a:blip>
          <a:stretch>
            <a:fillRect/>
          </a:stretch>
        </p:blipFill>
        <p:spPr>
          <a:xfrm>
            <a:off x="0" y="-145575"/>
            <a:ext cx="9144000" cy="62459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97650" y="8013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Our team is working on developing a web application for the </a:t>
            </a: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Matt and Cameron Hotel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 innovative solution for a group of hotels, headquartered in downtown Flint, MI. Because a venture round is just around the corner, with a tight deadline, our group needs to rapidly develop the hotel website. Using 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CSS,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HTML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&amp; JavaScript, we intend to deliver our project as expected. 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>
            <a:off x="0" y="25"/>
            <a:ext cx="9144000" cy="48588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Front End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97650" y="801300"/>
            <a:ext cx="851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Our website consists of four HTML pages and a single CSS file. 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450" y="1288151"/>
            <a:ext cx="3868387" cy="341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02800" y="1288150"/>
            <a:ext cx="4743549" cy="3306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>
            <a:off x="0" y="0"/>
            <a:ext cx="9144000" cy="48588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</a:t>
            </a:r>
            <a:r>
              <a:rPr lang="en"/>
              <a:t>Front End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97650" y="801300"/>
            <a:ext cx="851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650" y="931763"/>
            <a:ext cx="4056925" cy="364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61823" y="931775"/>
            <a:ext cx="4684527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8"/>
          <p:cNvPicPr preferRelativeResize="0"/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0" y="0"/>
            <a:ext cx="9144000" cy="594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 More </a:t>
            </a:r>
            <a:r>
              <a:rPr lang="en"/>
              <a:t>Front End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97650" y="801300"/>
            <a:ext cx="4283400" cy="40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Bootstrap Elements: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Navbar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Carousel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Cards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Forms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-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Jumbotron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18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7225" y="648900"/>
            <a:ext cx="5130975" cy="3948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9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0" cy="48588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9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Back End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97650" y="1347225"/>
            <a:ext cx="238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Using AJAX, jQuery, JSON, and PostgreSQL, data is sent to and from the backend.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" name="Google Shape;111;p19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1075" y="281300"/>
            <a:ext cx="6465275" cy="207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81075" y="2452650"/>
            <a:ext cx="6465275" cy="2310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0"/>
          <p:cNvPicPr preferRelativeResize="0"/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>
            <a:off x="26" y="25"/>
            <a:ext cx="9144000" cy="485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>
            <p:ph type="title"/>
          </p:nvPr>
        </p:nvSpPr>
        <p:spPr>
          <a:xfrm>
            <a:off x="97650" y="76200"/>
            <a:ext cx="894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97650" y="863550"/>
            <a:ext cx="370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Our 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website</a:t>
            </a: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is fully hosted in the cloud using the following Amazon Web Services: </a:t>
            </a:r>
            <a:b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- S3 Bucket (for images)</a:t>
            </a:r>
            <a:b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- RDS (database)</a:t>
            </a:r>
            <a:b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- EC2 (cloud server)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274C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rgbClr val="00274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20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3950" y="648900"/>
            <a:ext cx="5142399" cy="177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3950" y="2571740"/>
            <a:ext cx="5142401" cy="1916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1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25"/>
            <a:ext cx="9144000" cy="485877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>
            <p:ph type="title"/>
          </p:nvPr>
        </p:nvSpPr>
        <p:spPr>
          <a:xfrm>
            <a:off x="490250" y="450150"/>
            <a:ext cx="4434300" cy="239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of the hotel website. </a:t>
            </a:r>
            <a:endParaRPr/>
          </a:p>
        </p:txBody>
      </p:sp>
      <p:sp>
        <p:nvSpPr>
          <p:cNvPr id="130" name="Google Shape;130;p21"/>
          <p:cNvSpPr txBox="1"/>
          <p:nvPr>
            <p:ph idx="12" type="sldNum"/>
          </p:nvPr>
        </p:nvSpPr>
        <p:spPr>
          <a:xfrm>
            <a:off x="8595300" y="4858798"/>
            <a:ext cx="5487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1"/>
          <p:cNvSpPr txBox="1"/>
          <p:nvPr/>
        </p:nvSpPr>
        <p:spPr>
          <a:xfrm>
            <a:off x="5295600" y="1374150"/>
            <a:ext cx="3299700" cy="23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526675" y="2571750"/>
            <a:ext cx="4238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arlow"/>
                <a:ea typeface="Barlow"/>
                <a:cs typeface="Barlow"/>
                <a:sym typeface="Barlow"/>
              </a:rPr>
              <a:t>Visit at: </a:t>
            </a:r>
            <a:r>
              <a:rPr b="1" i="1" lang="en" sz="1600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4"/>
              </a:rPr>
              <a:t>http://ec2-18-220-36-99.us-east-2.compute.amazonaws.com:3000</a:t>
            </a:r>
            <a:endParaRPr b="1" i="1" sz="1600" u="sng">
              <a:solidFill>
                <a:srgbClr val="4A86E8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600" u="sng">
              <a:solidFill>
                <a:srgbClr val="4A86E8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526675" y="3600400"/>
            <a:ext cx="4768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Barlow"/>
                <a:ea typeface="Barlow"/>
                <a:cs typeface="Barlow"/>
                <a:sym typeface="Barlow"/>
              </a:rPr>
              <a:t>Source code</a:t>
            </a:r>
            <a:r>
              <a:rPr lang="en" sz="1600">
                <a:latin typeface="Barlow"/>
                <a:ea typeface="Barlow"/>
                <a:cs typeface="Barlow"/>
                <a:sym typeface="Barlow"/>
              </a:rPr>
              <a:t>: </a:t>
            </a:r>
            <a:r>
              <a:rPr b="1" i="1" lang="en" sz="1600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5"/>
              </a:rPr>
              <a:t>https://github.com/RusskiyMedved/ITI-200-Final</a:t>
            </a:r>
            <a:endParaRPr b="1" i="1" sz="16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600" u="sng">
              <a:solidFill>
                <a:srgbClr val="4A86E8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0050" y="0"/>
            <a:ext cx="2942226" cy="2903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tt &amp; Cameron Hotel website demonstration." id="135" name="Google Shape;135;p21" title="ITI200 - Final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10050" y="3072106"/>
            <a:ext cx="2885250" cy="1622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